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9E9D0A-0966-4019-931A-9B8EBE16DFC1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FDDED4-A6E2-473C-9130-81F2C1B4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46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A82DD-E72D-4E1B-A932-0DEF39D83A09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35E5F-CF51-40B6-8711-A13B6EB26D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37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35E5F-CF51-40B6-8711-A13B6EB26DC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213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884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22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13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741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40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17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3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84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13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0802-05C9-432E-91B2-AD785B14D22B}" type="datetimeFigureOut">
              <a:rPr lang="en-CA" smtClean="0"/>
              <a:t>12/12/2016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E932-E759-4786-96B0-98DB8D22C6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93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064896" cy="6192688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CA" sz="3000" b="1" dirty="0">
                <a:solidFill>
                  <a:prstClr val="black"/>
                </a:solidFill>
              </a:rPr>
              <a:t>Barium Swallow/Upper GI </a:t>
            </a:r>
            <a:r>
              <a:rPr lang="en-CA" sz="3000" b="1" dirty="0" smtClean="0">
                <a:solidFill>
                  <a:prstClr val="black"/>
                </a:solidFill>
              </a:rPr>
              <a:t>Series</a:t>
            </a:r>
          </a:p>
          <a:p>
            <a:pPr lvl="0" algn="l"/>
            <a:r>
              <a:rPr lang="en-CA" sz="3000" b="1" i="1" dirty="0" smtClean="0">
                <a:solidFill>
                  <a:prstClr val="black"/>
                </a:solidFill>
              </a:rPr>
              <a:t>           RAD GI </a:t>
            </a:r>
            <a:r>
              <a:rPr lang="en-CA" sz="3000" b="1" i="1" dirty="0" smtClean="0">
                <a:solidFill>
                  <a:prstClr val="black"/>
                </a:solidFill>
              </a:rPr>
              <a:t>OSD </a:t>
            </a:r>
            <a:r>
              <a:rPr lang="en-CA" sz="1600" b="1" i="1" dirty="0" smtClean="0">
                <a:solidFill>
                  <a:prstClr val="black"/>
                </a:solidFill>
              </a:rPr>
              <a:t>*</a:t>
            </a:r>
            <a:r>
              <a:rPr lang="en-CA" sz="1600" b="1" i="1" dirty="0" err="1" smtClean="0">
                <a:solidFill>
                  <a:prstClr val="black"/>
                </a:solidFill>
              </a:rPr>
              <a:t>Meditech</a:t>
            </a:r>
            <a:r>
              <a:rPr lang="en-CA" sz="1600" b="1" i="1" dirty="0" smtClean="0">
                <a:solidFill>
                  <a:prstClr val="black"/>
                </a:solidFill>
              </a:rPr>
              <a:t> OE*</a:t>
            </a:r>
            <a:endParaRPr lang="en-CA" sz="1600" b="1" i="1" dirty="0">
              <a:solidFill>
                <a:prstClr val="black"/>
              </a:solidFill>
            </a:endParaRP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>
                <a:solidFill>
                  <a:prstClr val="black"/>
                </a:solidFill>
              </a:rPr>
              <a:t>Examines esophageal structure and </a:t>
            </a:r>
            <a:r>
              <a:rPr lang="en-CA" sz="2600" dirty="0" smtClean="0">
                <a:solidFill>
                  <a:prstClr val="black"/>
                </a:solidFill>
              </a:rPr>
              <a:t>function (can also look at gastric emptying, small bowel, etc.)</a:t>
            </a: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 smtClean="0">
                <a:solidFill>
                  <a:prstClr val="black"/>
                </a:solidFill>
              </a:rPr>
              <a:t>Performed by radiologist</a:t>
            </a:r>
            <a:endParaRPr lang="en-CA" sz="2600" dirty="0">
              <a:solidFill>
                <a:prstClr val="black"/>
              </a:solidFill>
            </a:endParaRP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>
                <a:solidFill>
                  <a:prstClr val="black"/>
                </a:solidFill>
              </a:rPr>
              <a:t>Indicated when patient presenting with “swallowing difficulties” (especially with solids) that point to esophageal </a:t>
            </a:r>
            <a:r>
              <a:rPr lang="en-CA" sz="2600" dirty="0" err="1" smtClean="0">
                <a:solidFill>
                  <a:prstClr val="black"/>
                </a:solidFill>
              </a:rPr>
              <a:t>dysmotility</a:t>
            </a:r>
            <a:r>
              <a:rPr lang="en-CA" sz="2600" dirty="0" smtClean="0">
                <a:solidFill>
                  <a:prstClr val="black"/>
                </a:solidFill>
              </a:rPr>
              <a:t>/GERD</a:t>
            </a:r>
          </a:p>
          <a:p>
            <a:pPr lvl="1" algn="l"/>
            <a:endParaRPr lang="en-CA" sz="26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CA" sz="3000" b="1" dirty="0">
                <a:solidFill>
                  <a:prstClr val="black"/>
                </a:solidFill>
              </a:rPr>
              <a:t>Modified Barium Swallow Study (MBS)/</a:t>
            </a:r>
            <a:r>
              <a:rPr lang="en-CA" sz="3000" b="1" dirty="0" err="1" smtClean="0">
                <a:solidFill>
                  <a:prstClr val="black"/>
                </a:solidFill>
              </a:rPr>
              <a:t>Videofluoroscopic</a:t>
            </a:r>
            <a:r>
              <a:rPr lang="en-CA" sz="3000" b="1" dirty="0" smtClean="0">
                <a:solidFill>
                  <a:prstClr val="black"/>
                </a:solidFill>
              </a:rPr>
              <a:t> </a:t>
            </a:r>
            <a:r>
              <a:rPr lang="en-CA" sz="3000" b="1" dirty="0">
                <a:solidFill>
                  <a:prstClr val="black"/>
                </a:solidFill>
              </a:rPr>
              <a:t>Swallow Study (VFSS</a:t>
            </a:r>
            <a:r>
              <a:rPr lang="en-CA" sz="3000" b="1" dirty="0" smtClean="0">
                <a:solidFill>
                  <a:prstClr val="black"/>
                </a:solidFill>
              </a:rPr>
              <a:t>)</a:t>
            </a:r>
          </a:p>
          <a:p>
            <a:pPr lvl="0" algn="l"/>
            <a:r>
              <a:rPr lang="en-CA" sz="3000" b="1" i="1" dirty="0" smtClean="0">
                <a:solidFill>
                  <a:prstClr val="black"/>
                </a:solidFill>
              </a:rPr>
              <a:t>             GI SPEECH MOD SWALLOW </a:t>
            </a:r>
            <a:r>
              <a:rPr lang="en-CA" sz="3000" b="1" i="1" dirty="0" smtClean="0">
                <a:solidFill>
                  <a:prstClr val="black"/>
                </a:solidFill>
              </a:rPr>
              <a:t>W/RAD </a:t>
            </a:r>
            <a:r>
              <a:rPr lang="en-CA" sz="1600" b="1" i="1" dirty="0" smtClean="0">
                <a:solidFill>
                  <a:prstClr val="black"/>
                </a:solidFill>
              </a:rPr>
              <a:t>*</a:t>
            </a:r>
            <a:r>
              <a:rPr lang="en-CA" sz="1600" b="1" i="1" dirty="0" err="1" smtClean="0">
                <a:solidFill>
                  <a:prstClr val="black"/>
                </a:solidFill>
              </a:rPr>
              <a:t>Meditech</a:t>
            </a:r>
            <a:r>
              <a:rPr lang="en-CA" sz="1600" b="1" i="1" dirty="0" smtClean="0">
                <a:solidFill>
                  <a:prstClr val="black"/>
                </a:solidFill>
              </a:rPr>
              <a:t> OE*</a:t>
            </a:r>
            <a:endParaRPr lang="en-CA" sz="1600" b="1" i="1" dirty="0">
              <a:solidFill>
                <a:prstClr val="black"/>
              </a:solidFill>
            </a:endParaRP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>
                <a:solidFill>
                  <a:prstClr val="black"/>
                </a:solidFill>
              </a:rPr>
              <a:t>Examines the oral and pharyngeal phases of the </a:t>
            </a:r>
            <a:r>
              <a:rPr lang="en-CA" sz="2600" dirty="0" smtClean="0">
                <a:solidFill>
                  <a:prstClr val="black"/>
                </a:solidFill>
              </a:rPr>
              <a:t>swallow</a:t>
            </a: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 smtClean="0">
                <a:solidFill>
                  <a:prstClr val="black"/>
                </a:solidFill>
              </a:rPr>
              <a:t>Performed with SLP</a:t>
            </a: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 smtClean="0">
                <a:solidFill>
                  <a:prstClr val="black"/>
                </a:solidFill>
              </a:rPr>
              <a:t>Pt. does not necessarily need the “pink chair” </a:t>
            </a:r>
            <a:endParaRPr lang="en-CA" sz="2600" dirty="0">
              <a:solidFill>
                <a:prstClr val="black"/>
              </a:solidFill>
            </a:endParaRP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>
                <a:solidFill>
                  <a:prstClr val="black"/>
                </a:solidFill>
              </a:rPr>
              <a:t>Indicated when bedside assessment and history reveals signs/symptoms of aspiration </a:t>
            </a:r>
            <a:endParaRPr lang="en-CA" sz="2600" dirty="0" smtClean="0">
              <a:solidFill>
                <a:prstClr val="black"/>
              </a:solidFill>
            </a:endParaRPr>
          </a:p>
          <a:p>
            <a:pPr marL="742950" lvl="1" indent="-285750" algn="l">
              <a:buFont typeface="Arial" pitchFamily="34" charset="0"/>
              <a:buChar char="–"/>
            </a:pPr>
            <a:r>
              <a:rPr lang="en-CA" sz="2600" dirty="0" smtClean="0">
                <a:solidFill>
                  <a:prstClr val="black"/>
                </a:solidFill>
              </a:rPr>
              <a:t>NO PREP for the study </a:t>
            </a:r>
            <a:endParaRPr lang="en-CA" sz="2600" dirty="0">
              <a:solidFill>
                <a:prstClr val="black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243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Health Shared Services 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Garrett-Petts, Samantha</dc:creator>
  <cp:lastModifiedBy>Garrett-Petts, Samantha</cp:lastModifiedBy>
  <cp:revision>4</cp:revision>
  <cp:lastPrinted>2016-12-01T18:36:03Z</cp:lastPrinted>
  <dcterms:created xsi:type="dcterms:W3CDTF">2016-12-01T18:26:39Z</dcterms:created>
  <dcterms:modified xsi:type="dcterms:W3CDTF">2016-12-12T18:33:18Z</dcterms:modified>
</cp:coreProperties>
</file>